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1"/>
  </p:notesMasterIdLst>
  <p:sldIdLst>
    <p:sldId id="266" r:id="rId2"/>
    <p:sldId id="299" r:id="rId3"/>
    <p:sldId id="267" r:id="rId4"/>
    <p:sldId id="301" r:id="rId5"/>
    <p:sldId id="300" r:id="rId6"/>
    <p:sldId id="269" r:id="rId7"/>
    <p:sldId id="271" r:id="rId8"/>
    <p:sldId id="298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302" r:id="rId18"/>
    <p:sldId id="274" r:id="rId19"/>
    <p:sldId id="287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40"/>
    <a:srgbClr val="D63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68" autoAdjust="0"/>
    <p:restoredTop sz="94660"/>
  </p:normalViewPr>
  <p:slideViewPr>
    <p:cSldViewPr snapToGrid="0">
      <p:cViewPr>
        <p:scale>
          <a:sx n="150" d="100"/>
          <a:sy n="150" d="100"/>
        </p:scale>
        <p:origin x="156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CD52B-B7D3-A447-9A2C-22891F6187F5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EE4DB3F-19D9-E347-820D-BB2E928A4B54}">
      <dgm:prSet/>
      <dgm:spPr>
        <a:solidFill>
          <a:srgbClr val="002B40"/>
        </a:solidFill>
      </dgm:spPr>
      <dgm:t>
        <a:bodyPr/>
        <a:lstStyle/>
        <a:p>
          <a:pPr rtl="0"/>
          <a:r>
            <a:rPr lang="de-DE" b="1" dirty="0" smtClean="0"/>
            <a:t>Deine Fähigkeiten</a:t>
          </a:r>
          <a:endParaRPr lang="de-DE" dirty="0"/>
        </a:p>
      </dgm:t>
    </dgm:pt>
    <dgm:pt modelId="{016FA025-3A8F-6341-ACBB-D9C1F70C256D}" type="parTrans" cxnId="{4EF21853-6107-B848-837D-69CCE279DD71}">
      <dgm:prSet/>
      <dgm:spPr/>
      <dgm:t>
        <a:bodyPr/>
        <a:lstStyle/>
        <a:p>
          <a:endParaRPr lang="de-DE"/>
        </a:p>
      </dgm:t>
    </dgm:pt>
    <dgm:pt modelId="{ED1A8934-CC28-F748-A920-104956A58CC1}" type="sibTrans" cxnId="{4EF21853-6107-B848-837D-69CCE279DD71}">
      <dgm:prSet/>
      <dgm:spPr/>
      <dgm:t>
        <a:bodyPr/>
        <a:lstStyle/>
        <a:p>
          <a:endParaRPr lang="de-DE"/>
        </a:p>
      </dgm:t>
    </dgm:pt>
    <dgm:pt modelId="{A23ADBD2-8275-9340-AC27-6999D2DA0013}">
      <dgm:prSet/>
      <dgm:spPr>
        <a:solidFill>
          <a:srgbClr val="002B40"/>
        </a:solidFill>
      </dgm:spPr>
      <dgm:t>
        <a:bodyPr/>
        <a:lstStyle/>
        <a:p>
          <a:pPr rtl="0"/>
          <a:r>
            <a:rPr lang="de-DE" b="1" dirty="0" smtClean="0"/>
            <a:t>Deine Standardmaßnahmen</a:t>
          </a:r>
          <a:endParaRPr lang="de-DE" dirty="0"/>
        </a:p>
      </dgm:t>
    </dgm:pt>
    <dgm:pt modelId="{0314F8D1-CFCA-CA4C-B2C5-76AAF0C8AD46}" type="parTrans" cxnId="{D9649B49-7E66-E74A-82E4-E88BCE5D729E}">
      <dgm:prSet/>
      <dgm:spPr/>
      <dgm:t>
        <a:bodyPr/>
        <a:lstStyle/>
        <a:p>
          <a:endParaRPr lang="de-DE"/>
        </a:p>
      </dgm:t>
    </dgm:pt>
    <dgm:pt modelId="{AE8B0F3B-8D0B-9343-AB4E-22ADCE7755D0}" type="sibTrans" cxnId="{D9649B49-7E66-E74A-82E4-E88BCE5D729E}">
      <dgm:prSet/>
      <dgm:spPr/>
      <dgm:t>
        <a:bodyPr/>
        <a:lstStyle/>
        <a:p>
          <a:endParaRPr lang="de-DE"/>
        </a:p>
      </dgm:t>
    </dgm:pt>
    <dgm:pt modelId="{743B6EFF-0B96-3B49-80F5-9C5CF20610EC}">
      <dgm:prSet/>
      <dgm:spPr>
        <a:solidFill>
          <a:srgbClr val="D63D11"/>
        </a:solidFill>
      </dgm:spPr>
      <dgm:t>
        <a:bodyPr/>
        <a:lstStyle/>
        <a:p>
          <a:pPr rtl="0"/>
          <a:r>
            <a:rPr lang="de-DE" b="1" dirty="0" smtClean="0"/>
            <a:t>Die Empfehlung</a:t>
          </a:r>
          <a:endParaRPr lang="de-DE" dirty="0"/>
        </a:p>
      </dgm:t>
    </dgm:pt>
    <dgm:pt modelId="{02307622-A3E8-B746-904E-9E47F13F46F7}" type="parTrans" cxnId="{1A20424F-0257-4245-B7D3-19215D39DADE}">
      <dgm:prSet/>
      <dgm:spPr/>
      <dgm:t>
        <a:bodyPr/>
        <a:lstStyle/>
        <a:p>
          <a:endParaRPr lang="de-DE"/>
        </a:p>
      </dgm:t>
    </dgm:pt>
    <dgm:pt modelId="{144E139B-92E3-A747-89D4-DD16244F8612}" type="sibTrans" cxnId="{1A20424F-0257-4245-B7D3-19215D39DADE}">
      <dgm:prSet/>
      <dgm:spPr/>
      <dgm:t>
        <a:bodyPr/>
        <a:lstStyle/>
        <a:p>
          <a:endParaRPr lang="de-DE"/>
        </a:p>
      </dgm:t>
    </dgm:pt>
    <dgm:pt modelId="{BF7C7C3C-C5E8-314B-BFEA-EEBE52254200}" type="pres">
      <dgm:prSet presAssocID="{720CD52B-B7D3-A447-9A2C-22891F6187F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FC1ED9D-2B60-0048-BA40-4FB7BBA15ADE}" type="pres">
      <dgm:prSet presAssocID="{720CD52B-B7D3-A447-9A2C-22891F6187F5}" presName="arrow" presStyleLbl="bgShp" presStyleIdx="0" presStyleCnt="1"/>
      <dgm:spPr/>
    </dgm:pt>
    <dgm:pt modelId="{23AF4E5C-05D6-6544-A987-E08EB2E62FAD}" type="pres">
      <dgm:prSet presAssocID="{720CD52B-B7D3-A447-9A2C-22891F6187F5}" presName="linearProcess" presStyleCnt="0"/>
      <dgm:spPr/>
    </dgm:pt>
    <dgm:pt modelId="{CC777233-62F7-F947-A0DA-901A879606DE}" type="pres">
      <dgm:prSet presAssocID="{3EE4DB3F-19D9-E347-820D-BB2E928A4B5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18C1D1A-C6F6-EB4B-B0B4-D1C6B0751B9E}" type="pres">
      <dgm:prSet presAssocID="{ED1A8934-CC28-F748-A920-104956A58CC1}" presName="sibTrans" presStyleCnt="0"/>
      <dgm:spPr/>
    </dgm:pt>
    <dgm:pt modelId="{59D8FFC9-ACB8-3C46-B15A-60CC083D934A}" type="pres">
      <dgm:prSet presAssocID="{A23ADBD2-8275-9340-AC27-6999D2DA001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6BE1707-42BF-D644-972B-1D2751918985}" type="pres">
      <dgm:prSet presAssocID="{AE8B0F3B-8D0B-9343-AB4E-22ADCE7755D0}" presName="sibTrans" presStyleCnt="0"/>
      <dgm:spPr/>
    </dgm:pt>
    <dgm:pt modelId="{CAD25B8D-C238-594C-AB85-7A0EB27B63B6}" type="pres">
      <dgm:prSet presAssocID="{743B6EFF-0B96-3B49-80F5-9C5CF20610E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F70FE2E-1CB8-134B-8178-CFDA7FEBC029}" type="presOf" srcId="{A23ADBD2-8275-9340-AC27-6999D2DA0013}" destId="{59D8FFC9-ACB8-3C46-B15A-60CC083D934A}" srcOrd="0" destOrd="0" presId="urn:microsoft.com/office/officeart/2005/8/layout/hProcess9"/>
    <dgm:cxn modelId="{412F44AE-25A5-1A43-994E-A412C063991C}" type="presOf" srcId="{743B6EFF-0B96-3B49-80F5-9C5CF20610EC}" destId="{CAD25B8D-C238-594C-AB85-7A0EB27B63B6}" srcOrd="0" destOrd="0" presId="urn:microsoft.com/office/officeart/2005/8/layout/hProcess9"/>
    <dgm:cxn modelId="{60EBCE4E-AB1D-4E47-872B-BAA2E8A9129D}" type="presOf" srcId="{720CD52B-B7D3-A447-9A2C-22891F6187F5}" destId="{BF7C7C3C-C5E8-314B-BFEA-EEBE52254200}" srcOrd="0" destOrd="0" presId="urn:microsoft.com/office/officeart/2005/8/layout/hProcess9"/>
    <dgm:cxn modelId="{D9649B49-7E66-E74A-82E4-E88BCE5D729E}" srcId="{720CD52B-B7D3-A447-9A2C-22891F6187F5}" destId="{A23ADBD2-8275-9340-AC27-6999D2DA0013}" srcOrd="1" destOrd="0" parTransId="{0314F8D1-CFCA-CA4C-B2C5-76AAF0C8AD46}" sibTransId="{AE8B0F3B-8D0B-9343-AB4E-22ADCE7755D0}"/>
    <dgm:cxn modelId="{B7A4A6B9-5F2F-7E43-912B-51EF44915B71}" type="presOf" srcId="{3EE4DB3F-19D9-E347-820D-BB2E928A4B54}" destId="{CC777233-62F7-F947-A0DA-901A879606DE}" srcOrd="0" destOrd="0" presId="urn:microsoft.com/office/officeart/2005/8/layout/hProcess9"/>
    <dgm:cxn modelId="{4EF21853-6107-B848-837D-69CCE279DD71}" srcId="{720CD52B-B7D3-A447-9A2C-22891F6187F5}" destId="{3EE4DB3F-19D9-E347-820D-BB2E928A4B54}" srcOrd="0" destOrd="0" parTransId="{016FA025-3A8F-6341-ACBB-D9C1F70C256D}" sibTransId="{ED1A8934-CC28-F748-A920-104956A58CC1}"/>
    <dgm:cxn modelId="{1A20424F-0257-4245-B7D3-19215D39DADE}" srcId="{720CD52B-B7D3-A447-9A2C-22891F6187F5}" destId="{743B6EFF-0B96-3B49-80F5-9C5CF20610EC}" srcOrd="2" destOrd="0" parTransId="{02307622-A3E8-B746-904E-9E47F13F46F7}" sibTransId="{144E139B-92E3-A747-89D4-DD16244F8612}"/>
    <dgm:cxn modelId="{45AC6205-F92A-E540-9A9E-1ED3ADE3B996}" type="presParOf" srcId="{BF7C7C3C-C5E8-314B-BFEA-EEBE52254200}" destId="{DFC1ED9D-2B60-0048-BA40-4FB7BBA15ADE}" srcOrd="0" destOrd="0" presId="urn:microsoft.com/office/officeart/2005/8/layout/hProcess9"/>
    <dgm:cxn modelId="{56BFCF78-BB38-C24C-BBF0-85D4B4C3BFE7}" type="presParOf" srcId="{BF7C7C3C-C5E8-314B-BFEA-EEBE52254200}" destId="{23AF4E5C-05D6-6544-A987-E08EB2E62FAD}" srcOrd="1" destOrd="0" presId="urn:microsoft.com/office/officeart/2005/8/layout/hProcess9"/>
    <dgm:cxn modelId="{CBD7A2AC-ED21-B047-A46B-C0DAB006F029}" type="presParOf" srcId="{23AF4E5C-05D6-6544-A987-E08EB2E62FAD}" destId="{CC777233-62F7-F947-A0DA-901A879606DE}" srcOrd="0" destOrd="0" presId="urn:microsoft.com/office/officeart/2005/8/layout/hProcess9"/>
    <dgm:cxn modelId="{10993156-F860-0746-8BD6-4EB704A4D3C9}" type="presParOf" srcId="{23AF4E5C-05D6-6544-A987-E08EB2E62FAD}" destId="{418C1D1A-C6F6-EB4B-B0B4-D1C6B0751B9E}" srcOrd="1" destOrd="0" presId="urn:microsoft.com/office/officeart/2005/8/layout/hProcess9"/>
    <dgm:cxn modelId="{E1D03CF5-E585-EC42-8356-7310C6553008}" type="presParOf" srcId="{23AF4E5C-05D6-6544-A987-E08EB2E62FAD}" destId="{59D8FFC9-ACB8-3C46-B15A-60CC083D934A}" srcOrd="2" destOrd="0" presId="urn:microsoft.com/office/officeart/2005/8/layout/hProcess9"/>
    <dgm:cxn modelId="{ADE0D384-CD1A-9F45-B9FE-CC9462EF4189}" type="presParOf" srcId="{23AF4E5C-05D6-6544-A987-E08EB2E62FAD}" destId="{A6BE1707-42BF-D644-972B-1D2751918985}" srcOrd="3" destOrd="0" presId="urn:microsoft.com/office/officeart/2005/8/layout/hProcess9"/>
    <dgm:cxn modelId="{1D73A12B-2B26-224C-9FB9-7684726D9833}" type="presParOf" srcId="{23AF4E5C-05D6-6544-A987-E08EB2E62FAD}" destId="{CAD25B8D-C238-594C-AB85-7A0EB27B63B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1ED9D-2B60-0048-BA40-4FB7BBA15ADE}">
      <dsp:nvSpPr>
        <dsp:cNvPr id="0" name=""/>
        <dsp:cNvSpPr/>
      </dsp:nvSpPr>
      <dsp:spPr>
        <a:xfrm>
          <a:off x="830136" y="0"/>
          <a:ext cx="9408219" cy="192449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777233-62F7-F947-A0DA-901A879606DE}">
      <dsp:nvSpPr>
        <dsp:cNvPr id="0" name=""/>
        <dsp:cNvSpPr/>
      </dsp:nvSpPr>
      <dsp:spPr>
        <a:xfrm>
          <a:off x="135" y="577347"/>
          <a:ext cx="3509436" cy="769797"/>
        </a:xfrm>
        <a:prstGeom prst="roundRect">
          <a:avLst/>
        </a:prstGeom>
        <a:solidFill>
          <a:srgbClr val="002B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Deine Fähigkeiten</a:t>
          </a:r>
          <a:endParaRPr lang="de-DE" sz="2100" kern="1200" dirty="0"/>
        </a:p>
      </dsp:txBody>
      <dsp:txXfrm>
        <a:off x="37713" y="614925"/>
        <a:ext cx="3434280" cy="694641"/>
      </dsp:txXfrm>
    </dsp:sp>
    <dsp:sp modelId="{59D8FFC9-ACB8-3C46-B15A-60CC083D934A}">
      <dsp:nvSpPr>
        <dsp:cNvPr id="0" name=""/>
        <dsp:cNvSpPr/>
      </dsp:nvSpPr>
      <dsp:spPr>
        <a:xfrm>
          <a:off x="3779528" y="577347"/>
          <a:ext cx="3509436" cy="769797"/>
        </a:xfrm>
        <a:prstGeom prst="roundRect">
          <a:avLst/>
        </a:prstGeom>
        <a:solidFill>
          <a:srgbClr val="002B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Deine Standardmaßnahmen</a:t>
          </a:r>
          <a:endParaRPr lang="de-DE" sz="2100" kern="1200" dirty="0"/>
        </a:p>
      </dsp:txBody>
      <dsp:txXfrm>
        <a:off x="3817106" y="614925"/>
        <a:ext cx="3434280" cy="694641"/>
      </dsp:txXfrm>
    </dsp:sp>
    <dsp:sp modelId="{CAD25B8D-C238-594C-AB85-7A0EB27B63B6}">
      <dsp:nvSpPr>
        <dsp:cNvPr id="0" name=""/>
        <dsp:cNvSpPr/>
      </dsp:nvSpPr>
      <dsp:spPr>
        <a:xfrm>
          <a:off x="7558921" y="577347"/>
          <a:ext cx="3509436" cy="769797"/>
        </a:xfrm>
        <a:prstGeom prst="roundRect">
          <a:avLst/>
        </a:prstGeom>
        <a:solidFill>
          <a:srgbClr val="D63D1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Die Empfehlung</a:t>
          </a:r>
          <a:endParaRPr lang="de-DE" sz="2100" kern="1200" dirty="0"/>
        </a:p>
      </dsp:txBody>
      <dsp:txXfrm>
        <a:off x="7596499" y="614925"/>
        <a:ext cx="3434280" cy="694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04.01.17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944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785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7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8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14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72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548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14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57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070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E514-3DEF-7F43-AEF6-77B592EA867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40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9309100" y="217969"/>
            <a:ext cx="1854200" cy="6240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image" Target="../media/image28.jpg"/><Relationship Id="rId13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4.png"/><Relationship Id="rId9" Type="http://schemas.openxmlformats.org/officeDocument/2006/relationships/image" Target="../media/image25.jpg"/><Relationship Id="rId10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2163450"/>
            <a:ext cx="1491608" cy="6990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61" y="2164100"/>
            <a:ext cx="2801435" cy="698419"/>
          </a:xfrm>
          <a:prstGeom prst="rect">
            <a:avLst/>
          </a:prstGeom>
          <a:effectLst>
            <a:outerShdw blurRad="304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Die Matrix </a:t>
            </a:r>
            <a:r>
              <a:rPr lang="mr-IN" dirty="0" smtClean="0"/>
              <a:t>–</a:t>
            </a:r>
            <a:r>
              <a:rPr lang="de-AT" dirty="0" smtClean="0"/>
              <a:t> Der Wegweiser</a:t>
            </a:r>
            <a:endParaRPr lang="de-A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71" y="824203"/>
            <a:ext cx="1595355" cy="9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2" t="16162"/>
          <a:stretch/>
        </p:blipFill>
        <p:spPr>
          <a:xfrm>
            <a:off x="4728519" y="1540476"/>
            <a:ext cx="7463482" cy="4673048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rgbClr val="D63D11"/>
                </a:solidFill>
              </a:rPr>
              <a:t>Empfehlungen</a:t>
            </a:r>
          </a:p>
          <a:p>
            <a:pPr marL="0" indent="0">
              <a:buNone/>
            </a:pPr>
            <a:endParaRPr lang="de-DE" b="1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 smtClean="0"/>
              <a:t>Bleibt im mäßig steilen Gelände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Bei </a:t>
            </a:r>
            <a:r>
              <a:rPr lang="de-DE" sz="2400" dirty="0"/>
              <a:t>allg. sicheren und mehrheitlich günstigen </a:t>
            </a:r>
            <a:r>
              <a:rPr lang="de-DE" sz="2400" dirty="0" smtClean="0"/>
              <a:t>Verhältnissen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Geht </a:t>
            </a:r>
            <a:r>
              <a:rPr lang="de-DE" sz="2400" dirty="0" smtClean="0"/>
              <a:t>eher mit </a:t>
            </a:r>
            <a:r>
              <a:rPr lang="de-DE" sz="2400" dirty="0"/>
              <a:t>Erfahrenen </a:t>
            </a:r>
            <a:r>
              <a:rPr lang="de-DE" sz="2400" dirty="0" smtClean="0"/>
              <a:t>mit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Selbstständig </a:t>
            </a:r>
            <a:r>
              <a:rPr lang="de-DE" sz="2400" dirty="0" smtClean="0"/>
              <a:t>nur auf bekannten, leichten </a:t>
            </a:r>
            <a:r>
              <a:rPr lang="de-DE" sz="2400" dirty="0"/>
              <a:t>„Modetouren“ </a:t>
            </a:r>
            <a:r>
              <a:rPr lang="de-DE" sz="2400" dirty="0" smtClean="0"/>
              <a:t>unterwegs</a:t>
            </a:r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1.</a:t>
            </a:r>
            <a:r>
              <a:rPr lang="de-DE" dirty="0" smtClean="0"/>
              <a:t> Einsteiger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95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097" y="922262"/>
            <a:ext cx="9082903" cy="5935738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6377343" cy="52222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rgbClr val="D63D11"/>
                </a:solidFill>
              </a:rPr>
              <a:t>Fähigkeiten</a:t>
            </a:r>
          </a:p>
          <a:p>
            <a:pPr>
              <a:buFont typeface="Wingdings" charset="2"/>
              <a:buChar char="§"/>
            </a:pPr>
            <a:endParaRPr lang="de-DE" b="1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 smtClean="0"/>
              <a:t>Fähigkeiten des Einsteigers</a:t>
            </a:r>
          </a:p>
          <a:p>
            <a:pPr>
              <a:buFont typeface="Wingdings" charset="2"/>
              <a:buChar char="§"/>
            </a:pPr>
            <a:endParaRPr lang="de-DE" sz="2400" dirty="0" smtClean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Grundkenntnisse </a:t>
            </a:r>
            <a:r>
              <a:rPr lang="de-DE" sz="2400" dirty="0"/>
              <a:t>des </a:t>
            </a:r>
            <a:r>
              <a:rPr lang="de-DE" sz="2400" dirty="0" smtClean="0"/>
              <a:t>LLB</a:t>
            </a:r>
          </a:p>
          <a:p>
            <a:pPr>
              <a:buFont typeface="Wingdings" charset="2"/>
              <a:buChar char="§"/>
            </a:pPr>
            <a:endParaRPr lang="de-DE" sz="2400" dirty="0" smtClean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Wissen </a:t>
            </a:r>
            <a:r>
              <a:rPr lang="de-DE" sz="2400" dirty="0"/>
              <a:t>um typische Lawinensituationen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Erkennen von </a:t>
            </a:r>
            <a:r>
              <a:rPr lang="de-DE" sz="2400" dirty="0" smtClean="0"/>
              <a:t>Geländefallen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Gute </a:t>
            </a:r>
            <a:r>
              <a:rPr lang="de-DE" sz="2400" dirty="0" smtClean="0"/>
              <a:t>Orientierung (Kann steile Bereiche in der </a:t>
            </a:r>
            <a:r>
              <a:rPr lang="de-DE" sz="2400" dirty="0"/>
              <a:t>Planung und im Gelände erkennen </a:t>
            </a:r>
            <a:r>
              <a:rPr lang="de-DE" sz="2400" dirty="0" smtClean="0"/>
              <a:t>bzw. umgehen)</a:t>
            </a:r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2.</a:t>
            </a:r>
            <a:r>
              <a:rPr lang="de-DE" dirty="0" smtClean="0"/>
              <a:t> Mäßig Fortgeschrittener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0923773" y="6384519"/>
            <a:ext cx="740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 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6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3" t="16799"/>
          <a:stretch/>
        </p:blipFill>
        <p:spPr>
          <a:xfrm>
            <a:off x="4654378" y="1746422"/>
            <a:ext cx="7537622" cy="4650255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D63D11"/>
                </a:solidFill>
              </a:rPr>
              <a:t>Empfehlungen</a:t>
            </a:r>
          </a:p>
          <a:p>
            <a:pPr>
              <a:buFont typeface="Wingdings" charset="2"/>
              <a:buChar char="§"/>
            </a:pPr>
            <a:endParaRPr lang="de-DE" dirty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/>
              <a:t>Bleibt im </a:t>
            </a:r>
            <a:r>
              <a:rPr lang="de-DE" sz="2400" dirty="0" smtClean="0"/>
              <a:t>mäßig steilen Gelände, da </a:t>
            </a:r>
            <a:r>
              <a:rPr lang="de-DE" sz="2400" dirty="0"/>
              <a:t>K</a:t>
            </a:r>
            <a:r>
              <a:rPr lang="de-DE" sz="2400" dirty="0" smtClean="0"/>
              <a:t>enntnisse der Schneedecke noch fehlen 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Jedoch bis </a:t>
            </a:r>
            <a:r>
              <a:rPr lang="de-DE" sz="2400" dirty="0"/>
              <a:t>zu teilweise ungünstigen und allgemein ungünstigen </a:t>
            </a:r>
            <a:r>
              <a:rPr lang="de-DE" sz="2400" dirty="0" smtClean="0"/>
              <a:t>Verhältnissen, da gute Orientierungsfähigkeit vorhanden</a:t>
            </a:r>
            <a:endParaRPr lang="de-DE" sz="2400" dirty="0"/>
          </a:p>
          <a:p>
            <a:pPr>
              <a:buFont typeface="Wingdings" charset="2"/>
              <a:buChar char="§"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2.</a:t>
            </a:r>
            <a:r>
              <a:rPr lang="de-DE" dirty="0" smtClean="0"/>
              <a:t> Mäßig Fortgeschrittener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96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151" y="909366"/>
            <a:ext cx="9148849" cy="5948634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6152754" cy="5222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rgbClr val="D63D11"/>
                </a:solidFill>
              </a:rPr>
              <a:t>Fähigkeiten</a:t>
            </a:r>
          </a:p>
          <a:p>
            <a:pPr>
              <a:buFont typeface="Wingdings" charset="2"/>
              <a:buChar char="§"/>
            </a:pPr>
            <a:endParaRPr lang="de-DE" b="1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 smtClean="0"/>
              <a:t>Fähigkeiten des Mäßig Fortgeschrittenen</a:t>
            </a:r>
          </a:p>
          <a:p>
            <a:pPr>
              <a:buFont typeface="Wingdings" charset="2"/>
              <a:buChar char="§"/>
            </a:pPr>
            <a:endParaRPr lang="de-DE" sz="2400" dirty="0" smtClean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Erkennen </a:t>
            </a:r>
            <a:r>
              <a:rPr lang="de-DE" sz="2400" dirty="0"/>
              <a:t>von lawinenrelevanten </a:t>
            </a:r>
            <a:r>
              <a:rPr lang="de-DE" sz="2400" dirty="0" smtClean="0"/>
              <a:t>Gefahrenzeichen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Grundkenntnisse der Schneedecke </a:t>
            </a:r>
            <a:r>
              <a:rPr lang="de-DE" sz="2400" dirty="0" smtClean="0"/>
              <a:t>(z.B. erkennt </a:t>
            </a:r>
            <a:r>
              <a:rPr lang="de-DE" sz="2400" dirty="0"/>
              <a:t>gebundenen Schnee</a:t>
            </a:r>
            <a:r>
              <a:rPr lang="de-DE" sz="2400" dirty="0" smtClean="0"/>
              <a:t>)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Sichere Skitechnik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3.</a:t>
            </a:r>
            <a:r>
              <a:rPr lang="de-DE" dirty="0" smtClean="0"/>
              <a:t> Fortgeschrittener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923773" y="6384519"/>
            <a:ext cx="740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 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1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68"/>
          <a:stretch/>
        </p:blipFill>
        <p:spPr>
          <a:xfrm>
            <a:off x="4392891" y="1136820"/>
            <a:ext cx="7799109" cy="5086863"/>
          </a:xfr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rgbClr val="D63D11"/>
                </a:solidFill>
              </a:rPr>
              <a:t>Empfehlungen</a:t>
            </a:r>
          </a:p>
          <a:p>
            <a:pPr>
              <a:buFont typeface="Wingdings" charset="2"/>
              <a:buChar char="§"/>
            </a:pPr>
            <a:endParaRPr lang="de-DE" b="1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 smtClean="0"/>
              <a:t>Kann durch seine Grundkenntnisse der Schneedecke auch </a:t>
            </a:r>
            <a:r>
              <a:rPr lang="de-DE" sz="2400" dirty="0"/>
              <a:t>über 30° </a:t>
            </a:r>
            <a:r>
              <a:rPr lang="de-DE" sz="2400" dirty="0" smtClean="0"/>
              <a:t>unterwegs sein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Über 30° jedoch nur bei </a:t>
            </a:r>
            <a:r>
              <a:rPr lang="de-DE" sz="2400" dirty="0"/>
              <a:t>allg. sicheren und mehrheitlich günstigen Verhältnissen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3.</a:t>
            </a:r>
            <a:r>
              <a:rPr lang="de-DE" dirty="0" smtClean="0"/>
              <a:t> Fortgeschrittener</a:t>
            </a:r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767292" y="5737369"/>
            <a:ext cx="10254935" cy="456960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200" dirty="0">
                <a:solidFill>
                  <a:srgbClr val="D63D11"/>
                </a:solidFill>
              </a:rPr>
              <a:t>Wichtig:</a:t>
            </a:r>
            <a:r>
              <a:rPr lang="de-DE" sz="2200" b="0" dirty="0">
                <a:solidFill>
                  <a:schemeClr val="bg1"/>
                </a:solidFill>
              </a:rPr>
              <a:t> </a:t>
            </a:r>
            <a:r>
              <a:rPr lang="de-DE" sz="2200" dirty="0" smtClean="0">
                <a:solidFill>
                  <a:schemeClr val="bg1"/>
                </a:solidFill>
              </a:rPr>
              <a:t>Er muss auch erkennen, wenn es die Verhältnisse über 30° nicht zulassen</a:t>
            </a:r>
            <a:r>
              <a:rPr lang="de-DE" sz="2200" b="0" dirty="0" smtClean="0">
                <a:solidFill>
                  <a:schemeClr val="bg1"/>
                </a:solidFill>
              </a:rPr>
              <a:t>! </a:t>
            </a:r>
            <a:endParaRPr lang="de-DE" sz="2200" b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de-DE" sz="2400" dirty="0"/>
          </a:p>
          <a:p>
            <a:pPr>
              <a:lnSpc>
                <a:spcPct val="100000"/>
              </a:lnSpc>
            </a:pPr>
            <a:endParaRPr lang="de-DE" sz="2400" dirty="0"/>
          </a:p>
          <a:p>
            <a:pPr marL="0" indent="0">
              <a:lnSpc>
                <a:spcPct val="100000"/>
              </a:lnSpc>
              <a:buNone/>
            </a:pPr>
            <a:endParaRPr lang="de-DE" sz="1800" b="0" dirty="0">
              <a:solidFill>
                <a:schemeClr val="bg1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737368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865" y="922262"/>
            <a:ext cx="9429135" cy="593573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0" y="1270001"/>
            <a:ext cx="7243617" cy="522224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rgbClr val="D63D11"/>
                </a:solidFill>
              </a:rPr>
              <a:t>Fähigkeiten</a:t>
            </a:r>
          </a:p>
          <a:p>
            <a:pPr>
              <a:buFont typeface="Wingdings" charset="2"/>
              <a:buChar char="§"/>
            </a:pPr>
            <a:endParaRPr lang="de-DE" b="1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 smtClean="0"/>
              <a:t>Fähigkeiten </a:t>
            </a:r>
            <a:r>
              <a:rPr lang="de-DE" sz="2400" dirty="0"/>
              <a:t>des </a:t>
            </a:r>
            <a:r>
              <a:rPr lang="de-DE" sz="2400" dirty="0" smtClean="0"/>
              <a:t>Fortgeschrittenen</a:t>
            </a:r>
          </a:p>
          <a:p>
            <a:pPr>
              <a:buFont typeface="Wingdings" charset="2"/>
              <a:buChar char="§"/>
            </a:pPr>
            <a:endParaRPr lang="de-DE" sz="2400" dirty="0" smtClean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Selbstständige </a:t>
            </a:r>
            <a:r>
              <a:rPr lang="de-DE" sz="2400" dirty="0"/>
              <a:t>Bewertung der lokalen </a:t>
            </a:r>
            <a:r>
              <a:rPr lang="de-DE" sz="2400" dirty="0" smtClean="0"/>
              <a:t>Lawinengefahr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Fundiertes Wissen über Schneedeckenaufbau und Prozesse in der </a:t>
            </a:r>
            <a:r>
              <a:rPr lang="de-DE" sz="2400" dirty="0" smtClean="0"/>
              <a:t>Schneedecke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/>
              <a:t>Interpretation von Schneedeckenuntersuchungen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63D11"/>
                </a:solidFill>
              </a:rPr>
              <a:t>4</a:t>
            </a:r>
            <a:r>
              <a:rPr lang="de-DE" dirty="0" smtClean="0">
                <a:solidFill>
                  <a:srgbClr val="D63D11"/>
                </a:solidFill>
              </a:rPr>
              <a:t>.</a:t>
            </a:r>
            <a:r>
              <a:rPr lang="de-DE" dirty="0" smtClean="0"/>
              <a:t> Profi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0923773" y="6384519"/>
            <a:ext cx="740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 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21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1"/>
          <a:stretch/>
        </p:blipFill>
        <p:spPr>
          <a:xfrm>
            <a:off x="4392891" y="1014626"/>
            <a:ext cx="7799109" cy="5110203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332005" cy="4339967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D63D11"/>
                </a:solidFill>
              </a:rPr>
              <a:t>Empfehlungen</a:t>
            </a:r>
          </a:p>
          <a:p>
            <a:pPr marL="0" indent="0">
              <a:buNone/>
            </a:pPr>
            <a:endParaRPr lang="de-DE" sz="2000" dirty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/>
              <a:t>Kann durch seine </a:t>
            </a:r>
            <a:r>
              <a:rPr lang="de-DE" sz="2400" dirty="0" smtClean="0">
                <a:solidFill>
                  <a:srgbClr val="D63D11"/>
                </a:solidFill>
              </a:rPr>
              <a:t>sehr guten </a:t>
            </a:r>
            <a:r>
              <a:rPr lang="de-DE" sz="2400" dirty="0" smtClean="0"/>
              <a:t>Kenntnisse </a:t>
            </a:r>
            <a:r>
              <a:rPr lang="de-DE" sz="2400" dirty="0"/>
              <a:t>der Schneedecke auch über 30° unterwegs sein</a:t>
            </a:r>
          </a:p>
          <a:p>
            <a:pPr>
              <a:buFont typeface="Wingdings" charset="2"/>
              <a:buChar char="§"/>
            </a:pPr>
            <a:endParaRPr lang="de-DE" sz="2000" dirty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Auf Grund dessen auch bis </a:t>
            </a:r>
            <a:r>
              <a:rPr lang="de-DE" sz="2400" dirty="0"/>
              <a:t>zu teilweise ungünstigen und allgemein ungünstigen Verhältnissen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63D11"/>
                </a:solidFill>
              </a:rPr>
              <a:t>4</a:t>
            </a:r>
            <a:r>
              <a:rPr lang="de-DE" dirty="0" smtClean="0">
                <a:solidFill>
                  <a:srgbClr val="D63D11"/>
                </a:solidFill>
              </a:rPr>
              <a:t>.</a:t>
            </a:r>
            <a:r>
              <a:rPr lang="de-DE" dirty="0" smtClean="0"/>
              <a:t> Profi</a:t>
            </a:r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767292" y="5737369"/>
            <a:ext cx="10254935" cy="456960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200" dirty="0">
                <a:solidFill>
                  <a:srgbClr val="D63D11"/>
                </a:solidFill>
              </a:rPr>
              <a:t>Wichtig:</a:t>
            </a:r>
            <a:r>
              <a:rPr lang="de-DE" sz="2200" b="0" dirty="0">
                <a:solidFill>
                  <a:schemeClr val="bg1"/>
                </a:solidFill>
              </a:rPr>
              <a:t> </a:t>
            </a:r>
            <a:r>
              <a:rPr lang="de-DE" sz="2200" dirty="0" smtClean="0">
                <a:solidFill>
                  <a:schemeClr val="bg1"/>
                </a:solidFill>
              </a:rPr>
              <a:t>Er muss auch erkennen, wenn </a:t>
            </a:r>
            <a:r>
              <a:rPr lang="de-DE" sz="2200" dirty="0">
                <a:solidFill>
                  <a:schemeClr val="bg1"/>
                </a:solidFill>
              </a:rPr>
              <a:t>es </a:t>
            </a:r>
            <a:r>
              <a:rPr lang="de-DE" sz="2200" dirty="0" smtClean="0">
                <a:solidFill>
                  <a:schemeClr val="bg1"/>
                </a:solidFill>
              </a:rPr>
              <a:t>die Verhältnisse über 30° nicht zulassen</a:t>
            </a:r>
            <a:r>
              <a:rPr lang="de-DE" sz="2200" b="0" dirty="0" smtClean="0">
                <a:solidFill>
                  <a:schemeClr val="bg1"/>
                </a:solidFill>
              </a:rPr>
              <a:t>! </a:t>
            </a:r>
            <a:endParaRPr lang="de-DE" sz="2200" b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de-DE" sz="2400" dirty="0"/>
          </a:p>
          <a:p>
            <a:pPr>
              <a:lnSpc>
                <a:spcPct val="100000"/>
              </a:lnSpc>
            </a:pPr>
            <a:endParaRPr lang="de-DE" sz="2400" dirty="0"/>
          </a:p>
          <a:p>
            <a:pPr marL="0" indent="0">
              <a:lnSpc>
                <a:spcPct val="100000"/>
              </a:lnSpc>
              <a:buNone/>
            </a:pPr>
            <a:endParaRPr lang="de-DE" sz="1800" b="0" dirty="0">
              <a:solidFill>
                <a:schemeClr val="bg1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737368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1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2273301"/>
            <a:ext cx="1936257" cy="191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nhaltsplatzhalter 7"/>
          <p:cNvPicPr>
            <a:picLocks noGrp="1" noChangeAspect="1"/>
          </p:cNvPicPr>
          <p:nvPr>
            <p:ph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542" y="2273301"/>
            <a:ext cx="4756833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Präsentationsunterlagen</a:t>
            </a:r>
            <a:endParaRPr lang="de-DE" dirty="0"/>
          </a:p>
        </p:txBody>
      </p:sp>
      <p:pic>
        <p:nvPicPr>
          <p:cNvPr id="9" name="nat-w3-buch-web-notfall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905682">
            <a:off x="3076849" y="5500407"/>
            <a:ext cx="1482052" cy="95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2021">
            <a:off x="4498569" y="5495393"/>
            <a:ext cx="1482051" cy="870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nat-w3-buch-web-win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629929">
            <a:off x="6032730" y="5490198"/>
            <a:ext cx="1482052" cy="86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Inhaltsplatzhalter 1"/>
          <p:cNvSpPr txBox="1">
            <a:spLocks/>
          </p:cNvSpPr>
          <p:nvPr/>
        </p:nvSpPr>
        <p:spPr>
          <a:xfrm>
            <a:off x="8609878" y="1355009"/>
            <a:ext cx="3582122" cy="522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err="1" smtClean="0">
                <a:solidFill>
                  <a:srgbClr val="D63D11"/>
                </a:solidFill>
              </a:rPr>
              <a:t>Weiters</a:t>
            </a:r>
            <a:r>
              <a:rPr lang="de-DE" dirty="0" smtClean="0">
                <a:solidFill>
                  <a:srgbClr val="D63D11"/>
                </a:solidFill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b="0" dirty="0" smtClean="0"/>
              <a:t>Präsentationen</a:t>
            </a:r>
          </a:p>
          <a:p>
            <a:pPr>
              <a:buFont typeface="Wingdings" charset="2"/>
              <a:buChar char="§"/>
            </a:pPr>
            <a:r>
              <a:rPr lang="de-DE" b="0" dirty="0" smtClean="0"/>
              <a:t>Booklet Basics</a:t>
            </a:r>
          </a:p>
          <a:p>
            <a:pPr>
              <a:buFont typeface="Wingdings" charset="2"/>
              <a:buChar char="§"/>
            </a:pPr>
            <a:r>
              <a:rPr lang="de-DE" b="0" dirty="0" smtClean="0"/>
              <a:t>App</a:t>
            </a:r>
          </a:p>
          <a:p>
            <a:pPr>
              <a:buFont typeface="Wingdings" charset="2"/>
              <a:buChar char="§"/>
            </a:pPr>
            <a:r>
              <a:rPr lang="de-DE" b="0" dirty="0" smtClean="0"/>
              <a:t>Startfilme</a:t>
            </a:r>
            <a:endParaRPr lang="de-DE" b="0" dirty="0"/>
          </a:p>
        </p:txBody>
      </p:sp>
      <p:sp>
        <p:nvSpPr>
          <p:cNvPr id="13" name="Inhaltsplatzhalter 1"/>
          <p:cNvSpPr txBox="1">
            <a:spLocks/>
          </p:cNvSpPr>
          <p:nvPr/>
        </p:nvSpPr>
        <p:spPr>
          <a:xfrm>
            <a:off x="748528" y="1355009"/>
            <a:ext cx="1909445" cy="570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D63D11"/>
                </a:solidFill>
              </a:rPr>
              <a:t>Flyer:</a:t>
            </a:r>
          </a:p>
        </p:txBody>
      </p:sp>
      <p:sp>
        <p:nvSpPr>
          <p:cNvPr id="14" name="Inhaltsplatzhalter 1"/>
          <p:cNvSpPr txBox="1">
            <a:spLocks/>
          </p:cNvSpPr>
          <p:nvPr/>
        </p:nvSpPr>
        <p:spPr>
          <a:xfrm>
            <a:off x="4725136" y="1355009"/>
            <a:ext cx="1909445" cy="570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D63D11"/>
                </a:solidFill>
              </a:rPr>
              <a:t>Buch: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2080" y="4345572"/>
            <a:ext cx="2841296" cy="229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773">
            <a:off x="8683249" y="5071410"/>
            <a:ext cx="828983" cy="140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1" y="4391313"/>
            <a:ext cx="1936257" cy="1942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1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/>
            </a:r>
            <a:br>
              <a:rPr lang="de-DE" dirty="0" smtClean="0">
                <a:solidFill>
                  <a:srgbClr val="D63D11"/>
                </a:solidFill>
              </a:rPr>
            </a:br>
            <a:r>
              <a:rPr lang="de-DE" dirty="0" smtClean="0">
                <a:solidFill>
                  <a:srgbClr val="D63D11"/>
                </a:solidFill>
              </a:rPr>
              <a:t>Kurzfilme </a:t>
            </a:r>
            <a:r>
              <a:rPr lang="mr-IN" dirty="0" smtClean="0">
                <a:solidFill>
                  <a:srgbClr val="D63D11"/>
                </a:solidFill>
              </a:rPr>
              <a:t>–</a:t>
            </a:r>
            <a:r>
              <a:rPr lang="de-DE" smtClean="0">
                <a:solidFill>
                  <a:srgbClr val="D63D11"/>
                </a:solidFill>
              </a:rPr>
              <a:t> Die Matrix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5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0"/>
          </p:nvPr>
        </p:nvSpPr>
        <p:spPr>
          <a:xfrm>
            <a:off x="7533190" y="3492206"/>
            <a:ext cx="5403851" cy="1749646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de-DE" dirty="0" smtClean="0">
                <a:solidFill>
                  <a:srgbClr val="D63D11"/>
                </a:solidFill>
              </a:rPr>
              <a:t>Südwest</a:t>
            </a:r>
            <a:r>
              <a:rPr lang="de-DE" dirty="0" smtClean="0"/>
              <a:t>hang</a:t>
            </a:r>
          </a:p>
          <a:p>
            <a:pPr>
              <a:buFont typeface="Wingdings" charset="2"/>
              <a:buChar char="§"/>
            </a:pPr>
            <a:r>
              <a:rPr lang="de-DE" dirty="0" smtClean="0"/>
              <a:t>Steilheit ca. </a:t>
            </a:r>
            <a:r>
              <a:rPr lang="de-DE" dirty="0" smtClean="0">
                <a:solidFill>
                  <a:srgbClr val="D63D11"/>
                </a:solidFill>
              </a:rPr>
              <a:t>34°</a:t>
            </a:r>
          </a:p>
          <a:p>
            <a:pPr>
              <a:buFont typeface="Wingdings" charset="2"/>
              <a:buChar char="§"/>
            </a:pPr>
            <a:r>
              <a:rPr lang="de-DE" dirty="0" smtClean="0"/>
              <a:t>Lawinengefahrenstufe</a:t>
            </a:r>
            <a:r>
              <a:rPr lang="de-DE" dirty="0" smtClean="0">
                <a:solidFill>
                  <a:srgbClr val="D63D11"/>
                </a:solidFill>
              </a:rPr>
              <a:t> 3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Ausbildung</a:t>
            </a:r>
            <a:r>
              <a:rPr lang="de-DE" dirty="0" smtClean="0"/>
              <a:t> und Information ist wichtig!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60341" y="6368234"/>
            <a:ext cx="7216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Edlinger  U.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0923773" y="6384519"/>
            <a:ext cx="7216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Edlinger  U.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320801"/>
            <a:ext cx="11509104" cy="517144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de-DE" dirty="0">
                <a:solidFill>
                  <a:srgbClr val="D63D11"/>
                </a:solidFill>
              </a:rPr>
              <a:t>Ausbildungskonzept</a:t>
            </a:r>
            <a:r>
              <a:rPr lang="de-DE" dirty="0"/>
              <a:t> der </a:t>
            </a:r>
            <a:r>
              <a:rPr lang="de-DE" dirty="0" smtClean="0"/>
              <a:t>Naturfreunde Österreich</a:t>
            </a:r>
          </a:p>
          <a:p>
            <a:pPr>
              <a:buFont typeface="Wingdings" charset="2"/>
              <a:buChar char="§"/>
            </a:pPr>
            <a:endParaRPr lang="de-DE" dirty="0"/>
          </a:p>
          <a:p>
            <a:pPr>
              <a:buFont typeface="Wingdings" charset="2"/>
              <a:buChar char="§"/>
            </a:pPr>
            <a:r>
              <a:rPr lang="de-DE" dirty="0">
                <a:solidFill>
                  <a:srgbClr val="D63D11"/>
                </a:solidFill>
              </a:rPr>
              <a:t>Ganzheitliche</a:t>
            </a:r>
            <a:r>
              <a:rPr lang="de-DE" dirty="0"/>
              <a:t> Betrachtungsweise </a:t>
            </a:r>
            <a:r>
              <a:rPr lang="de-DE" dirty="0" smtClean="0"/>
              <a:t>der Lawinenbildung </a:t>
            </a:r>
            <a:r>
              <a:rPr lang="de-DE" dirty="0"/>
              <a:t>und </a:t>
            </a:r>
            <a:r>
              <a:rPr lang="de-DE" dirty="0" smtClean="0"/>
              <a:t>-auslösung</a:t>
            </a:r>
            <a:endParaRPr lang="de-DE" dirty="0"/>
          </a:p>
          <a:p>
            <a:pPr>
              <a:buFont typeface="Wingdings" charset="2"/>
              <a:buChar char="§"/>
            </a:pPr>
            <a:endParaRPr lang="de-DE" dirty="0"/>
          </a:p>
          <a:p>
            <a:pPr>
              <a:buFont typeface="Wingdings" charset="2"/>
              <a:buChar char="§"/>
            </a:pPr>
            <a:r>
              <a:rPr lang="de-AT" dirty="0" err="1"/>
              <a:t>Lawinenkundliches</a:t>
            </a:r>
            <a:r>
              <a:rPr lang="de-AT" dirty="0"/>
              <a:t> </a:t>
            </a:r>
            <a:r>
              <a:rPr lang="de-AT" dirty="0">
                <a:solidFill>
                  <a:srgbClr val="D63D11"/>
                </a:solidFill>
              </a:rPr>
              <a:t>Bewusstsein schärfen</a:t>
            </a:r>
            <a:r>
              <a:rPr lang="de-AT" dirty="0"/>
              <a:t> </a:t>
            </a:r>
          </a:p>
          <a:p>
            <a:pPr>
              <a:buFont typeface="Wingdings" charset="2"/>
              <a:buChar char="§"/>
            </a:pPr>
            <a:endParaRPr lang="de-DE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AT" dirty="0"/>
              <a:t>Eine strukturierte Lawinenausbildung </a:t>
            </a:r>
            <a:r>
              <a:rPr lang="de-AT" dirty="0">
                <a:solidFill>
                  <a:srgbClr val="D63D11"/>
                </a:solidFill>
              </a:rPr>
              <a:t>je </a:t>
            </a:r>
            <a:r>
              <a:rPr lang="de-AT" dirty="0" smtClean="0">
                <a:solidFill>
                  <a:srgbClr val="D63D11"/>
                </a:solidFill>
              </a:rPr>
              <a:t>nach </a:t>
            </a:r>
            <a:r>
              <a:rPr lang="de-AT" dirty="0" err="1" smtClean="0">
                <a:solidFill>
                  <a:srgbClr val="D63D11"/>
                </a:solidFill>
              </a:rPr>
              <a:t>Könnensstufe</a:t>
            </a:r>
            <a:endParaRPr lang="de-AT" dirty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endParaRPr lang="de-DE" dirty="0" smtClean="0"/>
          </a:p>
          <a:p>
            <a:pPr>
              <a:buFont typeface="Wingdings" charset="2"/>
              <a:buChar char="§"/>
            </a:pPr>
            <a:r>
              <a:rPr lang="de-DE" dirty="0" smtClean="0"/>
              <a:t>Vortrags- und </a:t>
            </a:r>
            <a:r>
              <a:rPr lang="de-DE" dirty="0" smtClean="0">
                <a:solidFill>
                  <a:srgbClr val="D63D11"/>
                </a:solidFill>
              </a:rPr>
              <a:t>Präsentationsunterlagen</a:t>
            </a:r>
          </a:p>
          <a:p>
            <a:pPr>
              <a:buFont typeface="Wingdings" charset="2"/>
              <a:buChar char="§"/>
            </a:pPr>
            <a:endParaRPr lang="de-AT" dirty="0"/>
          </a:p>
          <a:p>
            <a:pPr>
              <a:buFont typeface="Wingdings" charset="2"/>
              <a:buChar char="§"/>
            </a:pPr>
            <a:r>
              <a:rPr lang="de-DE" dirty="0"/>
              <a:t>Kompetenzorientierter Wegweiser </a:t>
            </a:r>
            <a:r>
              <a:rPr lang="de-DE" dirty="0" smtClean="0"/>
              <a:t>zur Selbsteinschätzung –</a:t>
            </a:r>
            <a:r>
              <a:rPr lang="de-DE" dirty="0" smtClean="0">
                <a:solidFill>
                  <a:srgbClr val="D63D11"/>
                </a:solidFill>
              </a:rPr>
              <a:t> </a:t>
            </a:r>
            <a:r>
              <a:rPr lang="de-DE" dirty="0">
                <a:solidFill>
                  <a:srgbClr val="D63D11"/>
                </a:solidFill>
              </a:rPr>
              <a:t>Die </a:t>
            </a:r>
            <a:r>
              <a:rPr lang="de-DE" dirty="0" smtClean="0">
                <a:solidFill>
                  <a:srgbClr val="D63D11"/>
                </a:solidFill>
              </a:rPr>
              <a:t>Matrix W3</a:t>
            </a:r>
            <a:endParaRPr lang="de-DE" dirty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endParaRPr lang="de-AT" dirty="0"/>
          </a:p>
          <a:p>
            <a:pPr>
              <a:buFont typeface="Wingdings" charset="2"/>
              <a:buChar char="§"/>
            </a:pPr>
            <a:endParaRPr lang="de-DE" dirty="0" smtClean="0">
              <a:solidFill>
                <a:srgbClr val="D63D1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</a:t>
            </a:r>
            <a:r>
              <a:rPr lang="de-DE" dirty="0" smtClean="0">
                <a:solidFill>
                  <a:srgbClr val="D63D11"/>
                </a:solidFill>
              </a:rPr>
              <a:t>W3 </a:t>
            </a:r>
            <a:r>
              <a:rPr lang="mr-IN" dirty="0" smtClean="0">
                <a:solidFill>
                  <a:srgbClr val="002B40"/>
                </a:solidFill>
              </a:rPr>
              <a:t>–</a:t>
            </a:r>
            <a:r>
              <a:rPr lang="de-DE" dirty="0" smtClean="0">
                <a:solidFill>
                  <a:srgbClr val="002B40"/>
                </a:solidFill>
              </a:rPr>
              <a:t> was sind die Ziele von </a:t>
            </a:r>
            <a:r>
              <a:rPr lang="de-DE" dirty="0" smtClean="0">
                <a:solidFill>
                  <a:srgbClr val="D63D11"/>
                </a:solidFill>
              </a:rPr>
              <a:t>W3</a:t>
            </a:r>
            <a:endParaRPr lang="de-DE" dirty="0">
              <a:solidFill>
                <a:srgbClr val="D63D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9" b="13456"/>
          <a:stretch/>
        </p:blipFill>
        <p:spPr>
          <a:xfrm>
            <a:off x="-1" y="898498"/>
            <a:ext cx="12192001" cy="5959502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38711" y="4269850"/>
            <a:ext cx="4808007" cy="189241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Die drei </a:t>
            </a:r>
            <a:r>
              <a:rPr lang="de-DE" dirty="0" smtClean="0">
                <a:solidFill>
                  <a:srgbClr val="D63D11"/>
                </a:solidFill>
              </a:rPr>
              <a:t>Säulen</a:t>
            </a:r>
            <a:r>
              <a:rPr lang="de-DE" dirty="0" smtClean="0"/>
              <a:t> der Matrix: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600" b="0" dirty="0" smtClean="0"/>
              <a:t>Verhältnisse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600" b="0" dirty="0" smtClean="0"/>
              <a:t>Gelände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de-DE" sz="2600" b="0" dirty="0" smtClean="0"/>
              <a:t>Mensch</a:t>
            </a:r>
            <a:endParaRPr lang="de-DE" sz="2600" b="0" dirty="0"/>
          </a:p>
        </p:txBody>
      </p:sp>
      <p:sp>
        <p:nvSpPr>
          <p:cNvPr id="7" name="Inhaltsplatzhalter 6"/>
          <p:cNvSpPr>
            <a:spLocks noGrp="1"/>
          </p:cNvSpPr>
          <p:nvPr>
            <p:ph idx="10"/>
          </p:nvPr>
        </p:nvSpPr>
        <p:spPr>
          <a:xfrm>
            <a:off x="5732890" y="1185629"/>
            <a:ext cx="6359795" cy="31429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 smtClean="0"/>
              <a:t>        Wichtig: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DE" sz="2400" b="0" dirty="0"/>
              <a:t>Die Matrix dient zu deiner </a:t>
            </a:r>
            <a:r>
              <a:rPr lang="de-DE" sz="2400" dirty="0">
                <a:solidFill>
                  <a:srgbClr val="D63D11"/>
                </a:solidFill>
              </a:rPr>
              <a:t>Selbsteinschätzung</a:t>
            </a:r>
            <a:r>
              <a:rPr lang="de-DE" sz="2400" b="0" dirty="0"/>
              <a:t> für ein </a:t>
            </a:r>
            <a:r>
              <a:rPr lang="de-DE" sz="2400" dirty="0">
                <a:solidFill>
                  <a:srgbClr val="D63D11"/>
                </a:solidFill>
              </a:rPr>
              <a:t>eigenverantwortliches</a:t>
            </a:r>
            <a:r>
              <a:rPr lang="de-DE" sz="2400" b="0" dirty="0"/>
              <a:t> Handeln</a:t>
            </a:r>
            <a:r>
              <a:rPr lang="de-DE" sz="2400" b="0" dirty="0" smtClean="0"/>
              <a:t>!</a:t>
            </a:r>
            <a:endParaRPr lang="de-DE" sz="2400" b="0" dirty="0"/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de-DE" sz="2400" b="0" dirty="0" smtClean="0"/>
              <a:t>Sie </a:t>
            </a:r>
            <a:r>
              <a:rPr lang="de-DE" sz="2400" dirty="0" smtClean="0">
                <a:solidFill>
                  <a:srgbClr val="D63D11"/>
                </a:solidFill>
              </a:rPr>
              <a:t>dient nicht </a:t>
            </a:r>
            <a:r>
              <a:rPr lang="de-DE" sz="2400" b="0" dirty="0" smtClean="0"/>
              <a:t>zur Einzelhangbeurteilung!</a:t>
            </a:r>
            <a:endParaRPr lang="de-DE" sz="2400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Matrix</a:t>
            </a:r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086" y="1190282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7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798" y="914400"/>
            <a:ext cx="8914202" cy="5943600"/>
          </a:xfr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637970"/>
            <a:ext cx="7645975" cy="297776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de-DE" dirty="0" smtClean="0">
                <a:solidFill>
                  <a:srgbClr val="D63D11"/>
                </a:solidFill>
              </a:rPr>
              <a:t>4 skitouristisch </a:t>
            </a:r>
            <a:r>
              <a:rPr lang="de-DE" dirty="0" smtClean="0"/>
              <a:t>relevante Gefahrenstufen</a:t>
            </a:r>
          </a:p>
          <a:p>
            <a:pPr>
              <a:buFont typeface="Wingdings" charset="2"/>
              <a:buChar char="§"/>
            </a:pPr>
            <a:endParaRPr lang="de-DE" dirty="0"/>
          </a:p>
          <a:p>
            <a:pPr>
              <a:buFont typeface="Wingdings" charset="2"/>
              <a:buChar char="§"/>
            </a:pPr>
            <a:r>
              <a:rPr lang="de-DE" dirty="0"/>
              <a:t>Allgemein </a:t>
            </a:r>
            <a:r>
              <a:rPr lang="de-DE" dirty="0">
                <a:solidFill>
                  <a:srgbClr val="002B40"/>
                </a:solidFill>
              </a:rPr>
              <a:t>sichere und mehrheitlich </a:t>
            </a:r>
            <a:r>
              <a:rPr lang="de-DE" dirty="0" smtClean="0">
                <a:solidFill>
                  <a:srgbClr val="D63D11"/>
                </a:solidFill>
              </a:rPr>
              <a:t>günstige Verhältnisse</a:t>
            </a:r>
            <a:r>
              <a:rPr lang="de-DE" dirty="0" smtClean="0"/>
              <a:t> </a:t>
            </a:r>
            <a:r>
              <a:rPr lang="de-DE" sz="2000" b="0" dirty="0" smtClean="0">
                <a:solidFill>
                  <a:srgbClr val="002B40"/>
                </a:solidFill>
              </a:rPr>
              <a:t>(meist 1 </a:t>
            </a:r>
            <a:r>
              <a:rPr lang="de-DE" sz="2000" b="0" dirty="0">
                <a:solidFill>
                  <a:srgbClr val="002B40"/>
                </a:solidFill>
              </a:rPr>
              <a:t>u. </a:t>
            </a:r>
            <a:r>
              <a:rPr lang="de-DE" sz="2000" b="0" dirty="0" smtClean="0">
                <a:solidFill>
                  <a:srgbClr val="002B40"/>
                </a:solidFill>
              </a:rPr>
              <a:t>2)</a:t>
            </a:r>
          </a:p>
          <a:p>
            <a:pPr>
              <a:buFont typeface="Wingdings" charset="2"/>
              <a:buChar char="§"/>
            </a:pPr>
            <a:endParaRPr lang="de-DE" dirty="0"/>
          </a:p>
          <a:p>
            <a:pPr>
              <a:buFont typeface="Wingdings" charset="2"/>
              <a:buChar char="§"/>
            </a:pPr>
            <a:r>
              <a:rPr lang="de-DE" dirty="0"/>
              <a:t>Teilweise ungünstige und allgemein </a:t>
            </a:r>
            <a:r>
              <a:rPr lang="de-DE" dirty="0">
                <a:solidFill>
                  <a:srgbClr val="D63D11"/>
                </a:solidFill>
              </a:rPr>
              <a:t>ungünstige </a:t>
            </a:r>
            <a:r>
              <a:rPr lang="de-DE" dirty="0" smtClean="0">
                <a:solidFill>
                  <a:srgbClr val="D63D11"/>
                </a:solidFill>
              </a:rPr>
              <a:t>Verhältnisse</a:t>
            </a:r>
            <a:r>
              <a:rPr lang="de-DE" dirty="0" smtClean="0"/>
              <a:t> </a:t>
            </a:r>
            <a:r>
              <a:rPr lang="de-DE" sz="2000" b="0" dirty="0" smtClean="0"/>
              <a:t>(meist </a:t>
            </a:r>
            <a:r>
              <a:rPr lang="de-DE" sz="2000" b="0" dirty="0" smtClean="0">
                <a:solidFill>
                  <a:srgbClr val="002B40"/>
                </a:solidFill>
              </a:rPr>
              <a:t>3 </a:t>
            </a:r>
            <a:r>
              <a:rPr lang="de-DE" sz="2000" b="0" dirty="0">
                <a:solidFill>
                  <a:srgbClr val="002B40"/>
                </a:solidFill>
              </a:rPr>
              <a:t>u. </a:t>
            </a:r>
            <a:r>
              <a:rPr lang="de-DE" sz="2000" b="0" dirty="0" smtClean="0">
                <a:solidFill>
                  <a:srgbClr val="002B40"/>
                </a:solidFill>
              </a:rPr>
              <a:t>4)</a:t>
            </a:r>
          </a:p>
          <a:p>
            <a:pPr>
              <a:buFont typeface="Wingdings" charset="2"/>
              <a:buChar char="§"/>
            </a:pPr>
            <a:endParaRPr lang="de-DE" sz="2000" b="0" dirty="0">
              <a:solidFill>
                <a:srgbClr val="002B40"/>
              </a:solidFill>
            </a:endParaRPr>
          </a:p>
          <a:p>
            <a:pPr>
              <a:buFont typeface="Wingdings" charset="2"/>
              <a:buChar char="§"/>
            </a:pPr>
            <a:endParaRPr lang="de-DE" sz="2000" dirty="0" smtClean="0">
              <a:solidFill>
                <a:srgbClr val="002B40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Günstige vs. ungünstige </a:t>
            </a:r>
            <a:r>
              <a:rPr lang="de-DE" dirty="0">
                <a:solidFill>
                  <a:srgbClr val="D63D11"/>
                </a:solidFill>
              </a:rPr>
              <a:t>Verhältnisse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923773" y="6384519"/>
            <a:ext cx="740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 M.</a:t>
            </a:r>
            <a:endParaRPr lang="de-DE" dirty="0"/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830861" y="5037152"/>
            <a:ext cx="6118579" cy="1223009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dirty="0">
                <a:solidFill>
                  <a:srgbClr val="D63D11"/>
                </a:solidFill>
              </a:rPr>
              <a:t>Wichtig: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b="0" dirty="0">
                <a:solidFill>
                  <a:schemeClr val="bg1"/>
                </a:solidFill>
              </a:rPr>
              <a:t>Die </a:t>
            </a:r>
            <a:r>
              <a:rPr lang="de-DE" sz="2400" dirty="0">
                <a:solidFill>
                  <a:srgbClr val="D63D11"/>
                </a:solidFill>
              </a:rPr>
              <a:t>Gefahrenstufe</a:t>
            </a:r>
            <a:r>
              <a:rPr lang="de-DE" sz="2400" b="0" dirty="0">
                <a:solidFill>
                  <a:schemeClr val="bg1"/>
                </a:solidFill>
              </a:rPr>
              <a:t> kann jedoch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rgbClr val="D63D11"/>
                </a:solidFill>
              </a:rPr>
              <a:t>nicht</a:t>
            </a:r>
            <a:r>
              <a:rPr lang="de-DE" sz="2400" b="0" dirty="0">
                <a:solidFill>
                  <a:schemeClr val="bg1"/>
                </a:solidFill>
              </a:rPr>
              <a:t> zur Einzelhangbeurteilung herangezogen werden!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b="0" dirty="0">
              <a:solidFill>
                <a:schemeClr val="bg1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11" y="5037152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70" y="904956"/>
            <a:ext cx="8113221" cy="5953044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2377441"/>
            <a:ext cx="7412059" cy="206187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de-DE" dirty="0" smtClean="0"/>
              <a:t>Unter </a:t>
            </a:r>
            <a:r>
              <a:rPr lang="de-DE" dirty="0" smtClean="0">
                <a:solidFill>
                  <a:srgbClr val="D63D11"/>
                </a:solidFill>
              </a:rPr>
              <a:t>30°</a:t>
            </a:r>
            <a:r>
              <a:rPr lang="de-DE" dirty="0" smtClean="0"/>
              <a:t>keine Schneebrettlawine</a:t>
            </a:r>
          </a:p>
          <a:p>
            <a:pPr>
              <a:buFont typeface="Wingdings" charset="2"/>
              <a:buChar char="§"/>
            </a:pPr>
            <a:endParaRPr lang="de-DE" dirty="0"/>
          </a:p>
          <a:p>
            <a:pPr>
              <a:buFont typeface="Wingdings" charset="2"/>
              <a:buChar char="§"/>
            </a:pPr>
            <a:r>
              <a:rPr lang="de-DE" dirty="0" smtClean="0">
                <a:solidFill>
                  <a:srgbClr val="D63D11"/>
                </a:solidFill>
              </a:rPr>
              <a:t>95%</a:t>
            </a:r>
            <a:r>
              <a:rPr lang="de-DE" dirty="0" smtClean="0"/>
              <a:t> aller Lawinenunfälle über 30°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Lawinengelände vs. lawinensicheres </a:t>
            </a:r>
            <a:r>
              <a:rPr lang="de-DE" dirty="0">
                <a:solidFill>
                  <a:srgbClr val="D63D11"/>
                </a:solidFill>
              </a:rPr>
              <a:t>Gelände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621842" y="6492240"/>
            <a:ext cx="7232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err="1" smtClean="0">
                <a:latin typeface="TitilliumWeb" charset="0"/>
              </a:rPr>
              <a:t>Steinkogler</a:t>
            </a:r>
            <a:endParaRPr lang="de-DE" dirty="0"/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830862" y="5037153"/>
            <a:ext cx="5426816" cy="874646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dirty="0">
                <a:solidFill>
                  <a:srgbClr val="D63D11"/>
                </a:solidFill>
              </a:rPr>
              <a:t>Wichtig: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rgbClr val="D63D11"/>
                </a:solidFill>
              </a:rPr>
              <a:t>Kein</a:t>
            </a:r>
            <a:r>
              <a:rPr lang="de-DE" sz="2400" b="0" dirty="0">
                <a:solidFill>
                  <a:schemeClr val="bg1"/>
                </a:solidFill>
              </a:rPr>
              <a:t> direkter </a:t>
            </a:r>
            <a:r>
              <a:rPr lang="de-DE" sz="2400" dirty="0">
                <a:solidFill>
                  <a:srgbClr val="D63D11"/>
                </a:solidFill>
              </a:rPr>
              <a:t>Zusammenhang</a:t>
            </a:r>
            <a:r>
              <a:rPr lang="de-DE" sz="2400" b="0" dirty="0">
                <a:solidFill>
                  <a:schemeClr val="bg1"/>
                </a:solidFill>
              </a:rPr>
              <a:t> zwischen Gefahrenstufe u. Hangneigung! </a:t>
            </a:r>
          </a:p>
          <a:p>
            <a:pPr>
              <a:lnSpc>
                <a:spcPct val="100000"/>
              </a:lnSpc>
            </a:pPr>
            <a:endParaRPr lang="de-DE" sz="2400" dirty="0"/>
          </a:p>
          <a:p>
            <a:pPr>
              <a:lnSpc>
                <a:spcPct val="100000"/>
              </a:lnSpc>
            </a:pPr>
            <a:endParaRPr lang="de-DE" sz="2400" dirty="0"/>
          </a:p>
          <a:p>
            <a:pPr marL="0" indent="0">
              <a:lnSpc>
                <a:spcPct val="100000"/>
              </a:lnSpc>
              <a:buNone/>
            </a:pPr>
            <a:endParaRPr lang="de-DE" sz="1800" b="0" dirty="0">
              <a:solidFill>
                <a:schemeClr val="bg1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11" y="5037152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Matrix </a:t>
            </a:r>
            <a:r>
              <a:rPr lang="de-DE" dirty="0" smtClean="0">
                <a:solidFill>
                  <a:srgbClr val="D63D11"/>
                </a:solidFill>
              </a:rPr>
              <a:t>W3</a:t>
            </a:r>
            <a:endParaRPr lang="de-DE" dirty="0">
              <a:solidFill>
                <a:srgbClr val="D63D11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r="843" b="37085"/>
          <a:stretch/>
        </p:blipFill>
        <p:spPr>
          <a:xfrm>
            <a:off x="0" y="1200647"/>
            <a:ext cx="12192000" cy="5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3455581"/>
            <a:ext cx="12192000" cy="3402420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Ordne dich einer </a:t>
            </a:r>
            <a:r>
              <a:rPr lang="de-DE" dirty="0" smtClean="0">
                <a:solidFill>
                  <a:srgbClr val="D63D11"/>
                </a:solidFill>
              </a:rPr>
              <a:t>Zielgruppe</a:t>
            </a:r>
            <a:r>
              <a:rPr lang="de-DE" dirty="0" smtClean="0"/>
              <a:t> zu!</a:t>
            </a:r>
            <a:endParaRPr lang="de-DE" dirty="0"/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045329634"/>
              </p:ext>
            </p:extLst>
          </p:nvPr>
        </p:nvGraphicFramePr>
        <p:xfrm>
          <a:off x="457200" y="1212111"/>
          <a:ext cx="11068493" cy="192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802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8842" y="906219"/>
            <a:ext cx="8823158" cy="5951781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6915102" cy="522224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rgbClr val="D63D11"/>
                </a:solidFill>
              </a:rPr>
              <a:t>Fähigkeiten</a:t>
            </a:r>
          </a:p>
          <a:p>
            <a:pPr marL="0" indent="0">
              <a:buNone/>
            </a:pPr>
            <a:endParaRPr lang="de-DE" dirty="0" smtClean="0">
              <a:solidFill>
                <a:srgbClr val="D63D11"/>
              </a:solidFill>
            </a:endParaRPr>
          </a:p>
          <a:p>
            <a:pPr>
              <a:buFont typeface="Wingdings" charset="2"/>
              <a:buChar char="§"/>
            </a:pPr>
            <a:r>
              <a:rPr lang="de-DE" sz="2400" dirty="0" smtClean="0"/>
              <a:t>Kann die Standard-Notfallausrüstung anwenden </a:t>
            </a:r>
          </a:p>
          <a:p>
            <a:pPr>
              <a:buFont typeface="Wingdings" charset="2"/>
              <a:buChar char="§"/>
            </a:pPr>
            <a:endParaRPr lang="de-DE" sz="2400" dirty="0" smtClean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Hat lediglich Kenntnis </a:t>
            </a:r>
            <a:r>
              <a:rPr lang="de-DE" sz="2400" dirty="0"/>
              <a:t>der </a:t>
            </a:r>
            <a:r>
              <a:rPr lang="de-DE" sz="2400" dirty="0" smtClean="0"/>
              <a:t>Gefahrenstufen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Nur einfache Orientierung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r>
              <a:rPr lang="de-DE" sz="2400" dirty="0" smtClean="0"/>
              <a:t>Wenig Erfahrung</a:t>
            </a:r>
          </a:p>
          <a:p>
            <a:pPr>
              <a:buFont typeface="Wingdings" charset="2"/>
              <a:buChar char="§"/>
            </a:pPr>
            <a:endParaRPr lang="de-DE" sz="2400" dirty="0"/>
          </a:p>
          <a:p>
            <a:pPr>
              <a:buFont typeface="Wingdings" charset="2"/>
              <a:buChar char="§"/>
            </a:pPr>
            <a:endParaRPr lang="de-DE" sz="24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1.</a:t>
            </a:r>
            <a:r>
              <a:rPr lang="de-DE" dirty="0" smtClean="0"/>
              <a:t> Einsteiger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0923773" y="6384519"/>
            <a:ext cx="740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 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38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618</Words>
  <Application>Microsoft Macintosh PowerPoint</Application>
  <PresentationFormat>Breitbild</PresentationFormat>
  <Paragraphs>161</Paragraphs>
  <Slides>19</Slides>
  <Notes>11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Calibri</vt:lpstr>
      <vt:lpstr>Titillium Web</vt:lpstr>
      <vt:lpstr>TitilliumWeb</vt:lpstr>
      <vt:lpstr>Wingdings</vt:lpstr>
      <vt:lpstr>Arial</vt:lpstr>
      <vt:lpstr>W3-Master</vt:lpstr>
      <vt:lpstr>Die Matrix – Der Wegweiser</vt:lpstr>
      <vt:lpstr>Ausbildung und Information ist wichtig!</vt:lpstr>
      <vt:lpstr>Was ist W3 – was sind die Ziele von W3</vt:lpstr>
      <vt:lpstr>Die Matrix</vt:lpstr>
      <vt:lpstr>Günstige vs. ungünstige Verhältnisse</vt:lpstr>
      <vt:lpstr>Lawinengelände vs. lawinensicheres Gelände</vt:lpstr>
      <vt:lpstr>Die Matrix W3</vt:lpstr>
      <vt:lpstr>Ordne dich einer Zielgruppe zu!</vt:lpstr>
      <vt:lpstr>1. Einsteiger</vt:lpstr>
      <vt:lpstr>1. Einsteiger</vt:lpstr>
      <vt:lpstr>2. Mäßig Fortgeschrittener</vt:lpstr>
      <vt:lpstr>2. Mäßig Fortgeschrittener</vt:lpstr>
      <vt:lpstr>3. Fortgeschrittener</vt:lpstr>
      <vt:lpstr>3. Fortgeschrittener</vt:lpstr>
      <vt:lpstr>4. Profi</vt:lpstr>
      <vt:lpstr>4. Profi</vt:lpstr>
      <vt:lpstr>Präsentationsunterlagen</vt:lpstr>
      <vt:lpstr> Kurzfilme – Die Matrix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130</cp:revision>
  <cp:lastPrinted>2017-01-04T16:50:55Z</cp:lastPrinted>
  <dcterms:created xsi:type="dcterms:W3CDTF">2016-10-17T08:41:26Z</dcterms:created>
  <dcterms:modified xsi:type="dcterms:W3CDTF">2017-01-04T16:53:07Z</dcterms:modified>
</cp:coreProperties>
</file>